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59" r:id="rId3"/>
    <p:sldId id="261" r:id="rId4"/>
    <p:sldId id="262" r:id="rId5"/>
    <p:sldId id="263" r:id="rId6"/>
    <p:sldId id="264" r:id="rId7"/>
    <p:sldId id="265" r:id="rId8"/>
    <p:sldId id="266" r:id="rId9"/>
    <p:sldId id="274" r:id="rId10"/>
    <p:sldId id="267" r:id="rId11"/>
    <p:sldId id="268" r:id="rId12"/>
    <p:sldId id="269" r:id="rId13"/>
    <p:sldId id="270" r:id="rId14"/>
    <p:sldId id="271" r:id="rId15"/>
    <p:sldId id="272" r:id="rId16"/>
    <p:sldId id="257" r:id="rId17"/>
    <p:sldId id="273" r:id="rId18"/>
    <p:sldId id="25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1" id="{521B7D6E-F069-4DA4-BC16-75815A899C62}">
          <p14:sldIdLst>
            <p14:sldId id="256"/>
            <p14:sldId id="259"/>
            <p14:sldId id="261"/>
            <p14:sldId id="262"/>
            <p14:sldId id="263"/>
            <p14:sldId id="264"/>
            <p14:sldId id="265"/>
            <p14:sldId id="266"/>
            <p14:sldId id="274"/>
          </p14:sldIdLst>
        </p14:section>
        <p14:section name="Documentation" id="{E2B95389-5B61-4991-90B4-E7262A9C2268}">
          <p14:sldIdLst>
            <p14:sldId id="267"/>
            <p14:sldId id="268"/>
            <p14:sldId id="269"/>
            <p14:sldId id="270"/>
            <p14:sldId id="271"/>
            <p14:sldId id="272"/>
          </p14:sldIdLst>
        </p14:section>
        <p14:section name="Section 2" id="{6B2E1BA2-1E6C-498C-B0CA-42DE31491625}">
          <p14:sldIdLst>
            <p14:sldId id="257"/>
            <p14:sldId id="273"/>
          </p14:sldIdLst>
        </p14:section>
        <p14:section name="Section 3" id="{5EED6B46-65B5-46BF-BC99-E1FF1D6F2FF6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AA98"/>
    <a:srgbClr val="54595F"/>
    <a:srgbClr val="9EB367"/>
    <a:srgbClr val="CCE8FD"/>
    <a:srgbClr val="F9F9F9"/>
    <a:srgbClr val="FFFFFF"/>
    <a:srgbClr val="435AA9"/>
    <a:srgbClr val="3EB3DE"/>
    <a:srgbClr val="5FC1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8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5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52624-0EB4-4A1C-8690-BC055CE82171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45396-D2F0-4906-AA1F-56F689F13C6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7192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45396-D2F0-4906-AA1F-56F689F13C6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7933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4153C5-829E-29BA-A47D-81C18AE83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20669D-3BB0-B257-BF8B-A0C78F4188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651F562-B0B9-3AC9-41C1-2AA6B63A59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E80981-7519-BED1-3321-7F4A72558D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45396-D2F0-4906-AA1F-56F689F13C6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003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55361D-D31C-D221-8107-C8404B7C4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E16C39-E85A-B086-0CAA-711871DC0A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58C9FD-FD60-F532-C3E2-803B06D24E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922492-7C2A-F559-08C9-A19D9872E3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45396-D2F0-4906-AA1F-56F689F13C6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776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D6AC0-5CC3-4180-B20F-ED4C6B738F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B44825-B168-CAE8-CB1D-30499D6D7F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82F41F-C585-F3C2-0E82-972A31508F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52F1F-1986-25C5-AE28-BAB83DAC53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45396-D2F0-4906-AA1F-56F689F13C60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11287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C5A0D-311C-7716-73AD-707FD8D0F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2113AC-F1C4-72F0-FBAD-170004D44F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C3763E-EE2E-31D5-BAAA-AB777B9717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EB3859-CE98-CECE-954A-5E6C84CDF3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45396-D2F0-4906-AA1F-56F689F13C6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9551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282734-C977-D3D9-FEFB-43179A2BE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3FD307-90F7-E8E8-0244-2558F3D4DC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417AB4-DCD3-D43E-6FCC-43543D514C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E55CB-DBF6-9D0F-2A2C-2967C09643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45396-D2F0-4906-AA1F-56F689F13C6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882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4860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925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619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638010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083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38921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93030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1292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7007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7049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028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4399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1266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601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542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4479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831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AD01DB4-AB1D-4BA0-8767-3BD8946939D7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6025066-0036-4A70-954F-F193DDE2B6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91035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Relationship Id="rId9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71C8ED-5ABA-BF5D-778E-7877386119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Section 1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D4C0BB6-1C73-3A94-03A4-D66D411F79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Babbacombe Bay Café description and evaluation</a:t>
            </a:r>
          </a:p>
          <a:p>
            <a:r>
              <a:rPr lang="en-GB" dirty="0"/>
              <a:t>https://babbacombebaycafe.co.uk/</a:t>
            </a:r>
          </a:p>
        </p:txBody>
      </p:sp>
    </p:spTree>
    <p:extLst>
      <p:ext uri="{BB962C8B-B14F-4D97-AF65-F5344CB8AC3E}">
        <p14:creationId xmlns:p14="http://schemas.microsoft.com/office/powerpoint/2010/main" val="3700183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C4C73-AC55-A479-5E85-4464FAB64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364E-9F56-E2F0-BDE8-8B3F330D4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3CB19-F8E4-9B99-9EED-54B73B66EB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1E9B84-EAD0-257A-55CD-D44C8D676F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4CD71279-E788-1C28-C518-CED902BA714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214" y="140788"/>
            <a:ext cx="4649786" cy="6576423"/>
          </a:xfrm>
          <a:prstGeom prst="rect">
            <a:avLst/>
          </a:prstGeom>
          <a:ln w="38100" cap="sq">
            <a:solidFill>
              <a:srgbClr val="435AA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342D6DE-5402-51E7-589B-CBBB8FB5C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6050418" cy="3030538"/>
          </a:xfrm>
        </p:spPr>
        <p:txBody>
          <a:bodyPr/>
          <a:lstStyle/>
          <a:p>
            <a:r>
              <a:rPr lang="en-GB" dirty="0"/>
              <a:t>University of Plymouth Ethics Approval</a:t>
            </a:r>
          </a:p>
          <a:p>
            <a:r>
              <a:rPr lang="en-GB" dirty="0"/>
              <a:t>Research Information sheet</a:t>
            </a:r>
          </a:p>
          <a:p>
            <a:r>
              <a:rPr lang="en-GB" dirty="0"/>
              <a:t>Right to Withdraw</a:t>
            </a:r>
          </a:p>
          <a:p>
            <a:r>
              <a:rPr lang="en-GB" dirty="0"/>
              <a:t>Ethics Consent Form</a:t>
            </a:r>
          </a:p>
          <a:p>
            <a:r>
              <a:rPr lang="en-GB" dirty="0"/>
              <a:t>Exit questionnaire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3A1525-2ABE-EE5F-83B3-0E2C68B90B37}"/>
              </a:ext>
            </a:extLst>
          </p:cNvPr>
          <p:cNvSpPr/>
          <p:nvPr/>
        </p:nvSpPr>
        <p:spPr>
          <a:xfrm>
            <a:off x="972080" y="1270529"/>
            <a:ext cx="4790091" cy="448885"/>
          </a:xfrm>
          <a:prstGeom prst="rect">
            <a:avLst/>
          </a:prstGeom>
          <a:solidFill>
            <a:srgbClr val="5FC1DF">
              <a:alpha val="10000"/>
            </a:srgbClr>
          </a:solidFill>
          <a:ln>
            <a:solidFill>
              <a:srgbClr val="3EB3D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6334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C3FEA-F066-646D-4613-53340BDA6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5C639-F38B-3FDE-BBE2-391918CC1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3615A-AA68-1D3C-D8A5-2668C99E48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3EEDF0-6622-BF0F-B6A5-5F6AA20A44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D469919-110E-22FA-3B18-397BB4DCA4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214" y="140788"/>
            <a:ext cx="4649786" cy="6576423"/>
          </a:xfrm>
          <a:prstGeom prst="rect">
            <a:avLst/>
          </a:prstGeom>
          <a:ln w="38100" cap="sq">
            <a:solidFill>
              <a:srgbClr val="435AA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558AB283-FBC6-6A6C-31C6-04070D18BE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6210075" cy="3030538"/>
          </a:xfrm>
        </p:spPr>
        <p:txBody>
          <a:bodyPr/>
          <a:lstStyle/>
          <a:p>
            <a:r>
              <a:rPr lang="en-GB" dirty="0"/>
              <a:t>University of Plymouth Ethics Approval</a:t>
            </a:r>
          </a:p>
          <a:p>
            <a:r>
              <a:rPr lang="en-GB" dirty="0"/>
              <a:t>Research Information sheet</a:t>
            </a:r>
          </a:p>
          <a:p>
            <a:r>
              <a:rPr lang="en-GB" dirty="0"/>
              <a:t>Right to Withdraw</a:t>
            </a:r>
          </a:p>
          <a:p>
            <a:r>
              <a:rPr lang="en-GB" dirty="0"/>
              <a:t>Ethics Consent Form</a:t>
            </a:r>
          </a:p>
          <a:p>
            <a:r>
              <a:rPr lang="en-GB" dirty="0"/>
              <a:t>Exit questionnaire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B4F1F1A-035B-71CE-77C3-E7FCDF2DEB46}"/>
              </a:ext>
            </a:extLst>
          </p:cNvPr>
          <p:cNvSpPr/>
          <p:nvPr/>
        </p:nvSpPr>
        <p:spPr>
          <a:xfrm>
            <a:off x="972080" y="1691443"/>
            <a:ext cx="3527349" cy="448885"/>
          </a:xfrm>
          <a:prstGeom prst="rect">
            <a:avLst/>
          </a:prstGeom>
          <a:solidFill>
            <a:srgbClr val="5FC1DF">
              <a:alpha val="10000"/>
            </a:srgbClr>
          </a:solidFill>
          <a:ln>
            <a:solidFill>
              <a:srgbClr val="3EB3D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434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3B44E-7D85-6BDF-BDC0-C71660131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41E08-470C-BCF4-0034-21829285A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E46608-E298-7947-E730-C9ADA6F24F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C84B9-2716-2475-FFE0-8849C54136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DEEF6F8-A5D2-FA04-4C7D-6EB0AB61A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5842000" cy="3030538"/>
          </a:xfrm>
        </p:spPr>
        <p:txBody>
          <a:bodyPr/>
          <a:lstStyle/>
          <a:p>
            <a:r>
              <a:rPr lang="en-GB" dirty="0"/>
              <a:t>University of Plymouth Ethics Approval</a:t>
            </a:r>
          </a:p>
          <a:p>
            <a:r>
              <a:rPr lang="en-GB" dirty="0"/>
              <a:t>Research Information sheet</a:t>
            </a:r>
          </a:p>
          <a:p>
            <a:r>
              <a:rPr lang="en-GB" dirty="0"/>
              <a:t>Right to Withdraw</a:t>
            </a:r>
          </a:p>
          <a:p>
            <a:r>
              <a:rPr lang="en-GB" dirty="0"/>
              <a:t>Ethics Consent Form</a:t>
            </a:r>
          </a:p>
          <a:p>
            <a:r>
              <a:rPr lang="en-GB" dirty="0"/>
              <a:t>Exit questionnaire</a:t>
            </a:r>
          </a:p>
          <a:p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8040869-95F0-366C-392A-5A1D17EB2F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211" y="140788"/>
            <a:ext cx="4649789" cy="6576423"/>
          </a:xfrm>
          <a:prstGeom prst="rect">
            <a:avLst/>
          </a:prstGeom>
          <a:ln w="38100" cap="sq">
            <a:solidFill>
              <a:srgbClr val="435AA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1B44138-A8E7-8A27-793E-450B51DD9157}"/>
              </a:ext>
            </a:extLst>
          </p:cNvPr>
          <p:cNvSpPr/>
          <p:nvPr/>
        </p:nvSpPr>
        <p:spPr>
          <a:xfrm>
            <a:off x="972080" y="1691443"/>
            <a:ext cx="3527349" cy="448885"/>
          </a:xfrm>
          <a:prstGeom prst="rect">
            <a:avLst/>
          </a:prstGeom>
          <a:solidFill>
            <a:srgbClr val="5FC1DF">
              <a:alpha val="10000"/>
            </a:srgbClr>
          </a:solidFill>
          <a:ln>
            <a:solidFill>
              <a:srgbClr val="3EB3D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692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C4356-B3C1-EE01-262F-607326255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54A54-5960-3513-590C-E6E22AE14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EF17EA-7C87-3E42-95BE-9D08EC036C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1ACF0B-136A-6B35-4B8F-C2A92C4807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D767AEE-B523-0C90-3355-F58897CC9D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5842000" cy="3030538"/>
          </a:xfrm>
        </p:spPr>
        <p:txBody>
          <a:bodyPr/>
          <a:lstStyle/>
          <a:p>
            <a:r>
              <a:rPr lang="en-GB" dirty="0"/>
              <a:t>University of Plymouth Ethics Approval</a:t>
            </a:r>
          </a:p>
          <a:p>
            <a:r>
              <a:rPr lang="en-GB" dirty="0"/>
              <a:t>Research Information sheet</a:t>
            </a:r>
          </a:p>
          <a:p>
            <a:r>
              <a:rPr lang="en-GB" dirty="0"/>
              <a:t>Right to Withdraw</a:t>
            </a:r>
          </a:p>
          <a:p>
            <a:r>
              <a:rPr lang="en-GB" dirty="0"/>
              <a:t>Ethics Consent Form</a:t>
            </a:r>
          </a:p>
          <a:p>
            <a:r>
              <a:rPr lang="en-GB" dirty="0"/>
              <a:t>Exit questionnaire</a:t>
            </a:r>
          </a:p>
          <a:p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C7A236-9B71-516F-FB97-81F20FDA7C50}"/>
              </a:ext>
            </a:extLst>
          </p:cNvPr>
          <p:cNvSpPr/>
          <p:nvPr/>
        </p:nvSpPr>
        <p:spPr>
          <a:xfrm>
            <a:off x="972081" y="2126871"/>
            <a:ext cx="2366206" cy="448885"/>
          </a:xfrm>
          <a:prstGeom prst="rect">
            <a:avLst/>
          </a:prstGeom>
          <a:solidFill>
            <a:srgbClr val="5FC1DF">
              <a:alpha val="10000"/>
            </a:srgbClr>
          </a:solidFill>
          <a:ln>
            <a:solidFill>
              <a:srgbClr val="3EB3D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F5B5C3-FA7E-6D70-8303-1552D4B57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800" y="139789"/>
            <a:ext cx="4651200" cy="6578421"/>
          </a:xfrm>
          <a:prstGeom prst="rect">
            <a:avLst/>
          </a:prstGeom>
          <a:ln w="38100" cap="sq">
            <a:solidFill>
              <a:srgbClr val="435AA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59809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53423-362C-C0A7-4189-A593171F0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2C2FF-E1E5-2EDB-AAE2-39350F014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538BD-2019-E271-0DD3-4385B34AC9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36FAA7-FDD1-FEEA-5ECB-A71073F0F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BB8822F-3D15-590C-26CE-822EA2F98A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5842000" cy="3030538"/>
          </a:xfrm>
        </p:spPr>
        <p:txBody>
          <a:bodyPr/>
          <a:lstStyle/>
          <a:p>
            <a:r>
              <a:rPr lang="en-GB" dirty="0"/>
              <a:t>University of Plymouth Ethics Approval</a:t>
            </a:r>
          </a:p>
          <a:p>
            <a:r>
              <a:rPr lang="en-GB" dirty="0"/>
              <a:t>Research Information sheet</a:t>
            </a:r>
          </a:p>
          <a:p>
            <a:r>
              <a:rPr lang="en-GB" dirty="0"/>
              <a:t>Right to Withdraw</a:t>
            </a:r>
          </a:p>
          <a:p>
            <a:r>
              <a:rPr lang="en-GB" dirty="0"/>
              <a:t>Ethics Consent Form</a:t>
            </a:r>
          </a:p>
          <a:p>
            <a:r>
              <a:rPr lang="en-GB" dirty="0"/>
              <a:t>Exit questionnaire</a:t>
            </a:r>
          </a:p>
          <a:p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F46DE1-3EFC-71ED-42D4-0613FD6E7243}"/>
              </a:ext>
            </a:extLst>
          </p:cNvPr>
          <p:cNvSpPr/>
          <p:nvPr/>
        </p:nvSpPr>
        <p:spPr>
          <a:xfrm>
            <a:off x="972079" y="2561355"/>
            <a:ext cx="2627463" cy="448885"/>
          </a:xfrm>
          <a:prstGeom prst="rect">
            <a:avLst/>
          </a:prstGeom>
          <a:solidFill>
            <a:srgbClr val="5FC1DF">
              <a:alpha val="10000"/>
            </a:srgbClr>
          </a:solidFill>
          <a:ln>
            <a:solidFill>
              <a:srgbClr val="3EB3D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455DDB-5BD3-B27C-C6D0-360C612946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663" y="140400"/>
            <a:ext cx="4650337" cy="6577200"/>
          </a:xfrm>
          <a:prstGeom prst="rect">
            <a:avLst/>
          </a:prstGeom>
          <a:ln w="38100" cap="sq">
            <a:solidFill>
              <a:srgbClr val="435AA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2435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4BCF16-9FB6-ACC1-37AF-D07CA6FC9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16AB7-7320-F2BE-9E90-8E40C8CF7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3B8E3-7277-BEAD-6DDC-00D4FFD38F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BCFD8A-15AB-7ECB-F3AE-FCCED62F0B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3FC6E4F-8C52-F7B3-8B98-C384E3BA59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5842000" cy="3030538"/>
          </a:xfrm>
        </p:spPr>
        <p:txBody>
          <a:bodyPr/>
          <a:lstStyle/>
          <a:p>
            <a:r>
              <a:rPr lang="en-GB" dirty="0"/>
              <a:t>University of Plymouth Ethics Approval</a:t>
            </a:r>
          </a:p>
          <a:p>
            <a:r>
              <a:rPr lang="en-GB" dirty="0"/>
              <a:t>Research Information sheet</a:t>
            </a:r>
          </a:p>
          <a:p>
            <a:r>
              <a:rPr lang="en-GB" dirty="0"/>
              <a:t>Right to Withdraw</a:t>
            </a:r>
          </a:p>
          <a:p>
            <a:r>
              <a:rPr lang="en-GB" dirty="0"/>
              <a:t>Ethics Consent Form</a:t>
            </a:r>
          </a:p>
          <a:p>
            <a:r>
              <a:rPr lang="en-GB" dirty="0"/>
              <a:t>Exit questionnaire</a:t>
            </a:r>
          </a:p>
          <a:p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316EAF1-EB09-9443-42FA-18E423331FB5}"/>
              </a:ext>
            </a:extLst>
          </p:cNvPr>
          <p:cNvSpPr/>
          <p:nvPr/>
        </p:nvSpPr>
        <p:spPr>
          <a:xfrm>
            <a:off x="972081" y="3009143"/>
            <a:ext cx="2293634" cy="448885"/>
          </a:xfrm>
          <a:prstGeom prst="rect">
            <a:avLst/>
          </a:prstGeom>
          <a:solidFill>
            <a:srgbClr val="5FC1DF">
              <a:alpha val="10000"/>
            </a:srgbClr>
          </a:solidFill>
          <a:ln>
            <a:solidFill>
              <a:srgbClr val="3EB3D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06DB24-58BA-2683-EC5C-31BB4744D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3663" y="140400"/>
            <a:ext cx="4650337" cy="6577200"/>
          </a:xfrm>
          <a:prstGeom prst="rect">
            <a:avLst/>
          </a:prstGeom>
          <a:ln w="38100" cap="sq">
            <a:solidFill>
              <a:srgbClr val="435AA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2075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958CEA-DF1F-8123-6603-8BC029F74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5DE8FB-FC2A-9A1B-32D3-87D6AD7C64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Section 2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18945AC-3E06-DE73-FE75-747F0A8FA9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Analysis and redesign process</a:t>
            </a:r>
          </a:p>
        </p:txBody>
      </p:sp>
    </p:spTree>
    <p:extLst>
      <p:ext uri="{BB962C8B-B14F-4D97-AF65-F5344CB8AC3E}">
        <p14:creationId xmlns:p14="http://schemas.microsoft.com/office/powerpoint/2010/main" val="2864919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44F6AA-C75D-5D23-FD9D-3360562D53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FBFE3-A160-BD65-1178-C12565AD1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8FE7D-B259-787F-BC82-DF8E0B4BF6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Participants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75A107-AB0A-7A7A-C5EA-389A815494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Anonymous responses</a:t>
            </a:r>
          </a:p>
          <a:p>
            <a:r>
              <a:rPr lang="en-GB" dirty="0"/>
              <a:t>Demographic</a:t>
            </a:r>
          </a:p>
          <a:p>
            <a:r>
              <a:rPr lang="en-GB" dirty="0"/>
              <a:t>Computer literacy</a:t>
            </a:r>
          </a:p>
          <a:p>
            <a:r>
              <a:rPr lang="en-GB" dirty="0"/>
              <a:t>Homogeneity</a:t>
            </a:r>
          </a:p>
          <a:p>
            <a:r>
              <a:rPr lang="en-GB" dirty="0" err="1"/>
              <a:t>Portential</a:t>
            </a:r>
            <a:r>
              <a:rPr lang="en-GB" dirty="0"/>
              <a:t> Bias but countered by informed </a:t>
            </a:r>
            <a:r>
              <a:rPr lang="en-GB" dirty="0" err="1"/>
              <a:t>knowledege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3B0A4E-9060-8CD2-D260-FE4C78708F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772EF8-6EB2-D344-5BC5-F1CD96122E4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208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CDB2DD-CEB2-014E-8A4C-BE74CA735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558A1B-D3C4-3803-4786-F7F675A7F4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Section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6D018FF-A7EA-52F8-7211-417781E016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Redesign ideas</a:t>
            </a:r>
          </a:p>
        </p:txBody>
      </p:sp>
    </p:spTree>
    <p:extLst>
      <p:ext uri="{BB962C8B-B14F-4D97-AF65-F5344CB8AC3E}">
        <p14:creationId xmlns:p14="http://schemas.microsoft.com/office/powerpoint/2010/main" val="1308004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A5087A-1398-C09C-8D17-3C56CAD90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2071015A-84E9-0887-E1A1-E42F850E4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634C1DE-275B-5C5C-C09F-B9F547011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0880" y="685800"/>
            <a:ext cx="5835120" cy="57626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Babbacombe Bay Café Website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9997B444-EC12-57DD-7283-E98ACB4428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it is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F7A000EA-0B2A-146D-2BE4-E0DD7AEABFE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195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4ABC6-26F0-80C5-C935-C691203DC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3A07A-D01E-6DF9-C661-9910D680BD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User Goals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8C2A57-E9F2-4F42-C5F3-402220182AB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Booking tables</a:t>
            </a:r>
          </a:p>
          <a:p>
            <a:r>
              <a:rPr lang="en-GB" dirty="0"/>
              <a:t>Opening hours</a:t>
            </a:r>
          </a:p>
          <a:p>
            <a:r>
              <a:rPr lang="en-GB" dirty="0"/>
              <a:t>Menu (price, dietary requirements)</a:t>
            </a:r>
          </a:p>
          <a:p>
            <a:r>
              <a:rPr lang="en-GB" dirty="0"/>
              <a:t>Location</a:t>
            </a:r>
          </a:p>
          <a:p>
            <a:r>
              <a:rPr lang="en-GB" dirty="0"/>
              <a:t>Contact info</a:t>
            </a:r>
          </a:p>
          <a:p>
            <a:r>
              <a:rPr lang="en-GB" dirty="0"/>
              <a:t>Social media</a:t>
            </a:r>
          </a:p>
          <a:p>
            <a:r>
              <a:rPr lang="en-GB" dirty="0"/>
              <a:t>Offers</a:t>
            </a:r>
          </a:p>
          <a:p>
            <a:r>
              <a:rPr lang="en-GB" dirty="0"/>
              <a:t>Images</a:t>
            </a:r>
          </a:p>
          <a:p>
            <a:r>
              <a:rPr lang="en-GB" dirty="0"/>
              <a:t>Misc. (dog friendly…)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FE3FE9-3315-2BE7-CA30-9C330C6379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2D9EEB-C3A3-8A21-FC6F-0D7E611CA6C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5716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863F39-EC4E-9D98-B631-7AF2DDDFC8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64227-5E02-00A6-02C2-8C5958AAB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808E1-0FBF-44D2-4795-6E96B097F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Task Scenarios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593412-8001-FBC2-AD0D-83EC99204FA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What (The task carried out)</a:t>
            </a:r>
          </a:p>
          <a:p>
            <a:r>
              <a:rPr lang="en-GB" dirty="0"/>
              <a:t>Why (The goal of the task)</a:t>
            </a:r>
          </a:p>
          <a:p>
            <a:r>
              <a:rPr lang="en-GB" dirty="0"/>
              <a:t>When (The circumstances/</a:t>
            </a:r>
            <a:r>
              <a:rPr lang="en-GB" dirty="0" err="1"/>
              <a:t>freq</a:t>
            </a:r>
            <a:r>
              <a:rPr lang="en-GB" dirty="0"/>
              <a:t>)</a:t>
            </a:r>
          </a:p>
          <a:p>
            <a:r>
              <a:rPr lang="en-GB" dirty="0"/>
              <a:t>How (The sequence of actions leading up)</a:t>
            </a:r>
          </a:p>
          <a:p>
            <a:r>
              <a:rPr lang="en-GB" dirty="0"/>
              <a:t>Where (The environment the task is carried out)</a:t>
            </a:r>
          </a:p>
          <a:p>
            <a:r>
              <a:rPr lang="en-GB" dirty="0"/>
              <a:t>Who (The users involved in the task)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4B1297-8F21-651C-9016-167EACFE08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0725C8-0705-AA44-2BCF-492AA6F3426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633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A27AE-180E-B409-5B37-6A01E65DC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3D4F6-A50A-14C5-7682-2828C8940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049D6E-BD42-5639-E9FC-DA5AED8C8F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Task Scenarios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A548A-E9CD-9501-0A68-E05DEA2A692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List the task scenarios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69EA66-9604-44D1-D788-25E1E1C774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F3749B-F3E9-72FD-1B03-FF75B78024C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119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6E309B-1A7E-2AB2-7B5C-B3F9387B1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A3686-94E8-3EE1-91DA-1E5AA8113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A9558-60B9-9E1E-855D-5FAC889BBB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Mock Evaluation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A8F58B-71BB-FC34-555D-E3A9A95B16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(Was able to know task scenarios were good coz…)</a:t>
            </a:r>
          </a:p>
          <a:p>
            <a:r>
              <a:rPr lang="en-GB" dirty="0"/>
              <a:t>Is this scenario realistic</a:t>
            </a:r>
          </a:p>
          <a:p>
            <a:r>
              <a:rPr lang="en-GB" dirty="0"/>
              <a:t>Is the user able to understand what is being asked of them</a:t>
            </a:r>
          </a:p>
          <a:p>
            <a:r>
              <a:rPr lang="en-GB" dirty="0"/>
              <a:t>Will the user understand how to give feedback</a:t>
            </a:r>
          </a:p>
          <a:p>
            <a:r>
              <a:rPr lang="en-GB" dirty="0"/>
              <a:t>(Use this info to guide the survey creation and make any changes)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9E27ED-009A-CF22-804C-64F4C37A00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7FF2B0-1E41-D0EC-A1FA-E474387BDEC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4213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FA7289-496A-403E-AC51-7AE1C6B34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4FE23-9B8F-BC44-C611-AB20D25E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98E04-B46E-5AC6-05DE-C33FD615F3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F9517A-72B5-66A1-7AE6-70A92C2A43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Create the google forms and question for the site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FE1125-B862-228C-C3E6-CDE9F7BFE1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27C743-AE0B-F844-A765-02B7FBB5A89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633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5502C6-3D5E-7196-EB22-5D7E6D494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03721-4AF9-63E2-3DE5-FF537A5FD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40069-29B2-D498-3049-B2F085C9EE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Participants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CDE1B-4702-5B76-7E0F-67E1F1BC37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Anonymous responses</a:t>
            </a:r>
          </a:p>
          <a:p>
            <a:r>
              <a:rPr lang="en-GB" dirty="0"/>
              <a:t>Demographic</a:t>
            </a:r>
          </a:p>
          <a:p>
            <a:r>
              <a:rPr lang="en-GB" dirty="0"/>
              <a:t>Computer literacy</a:t>
            </a:r>
          </a:p>
          <a:p>
            <a:r>
              <a:rPr lang="en-GB" dirty="0"/>
              <a:t>Homogeneity</a:t>
            </a:r>
          </a:p>
          <a:p>
            <a:r>
              <a:rPr lang="en-GB" dirty="0" err="1"/>
              <a:t>Portential</a:t>
            </a:r>
            <a:r>
              <a:rPr lang="en-GB" dirty="0"/>
              <a:t> Bias but countered by informed </a:t>
            </a:r>
            <a:r>
              <a:rPr lang="en-GB" dirty="0" err="1"/>
              <a:t>knowledege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0F55D8-4F67-9C39-A1E7-A79E76048A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9EDDD1-F0BB-03EA-0E05-BE0FBD77939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0222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5502C6-3D5E-7196-EB22-5D7E6D494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40069-29B2-D498-3049-B2F085C9EE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Mood Board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BED2CC7-F862-437C-B012-63DACBFE6F85}"/>
              </a:ext>
            </a:extLst>
          </p:cNvPr>
          <p:cNvSpPr/>
          <p:nvPr/>
        </p:nvSpPr>
        <p:spPr>
          <a:xfrm>
            <a:off x="4905063" y="5303432"/>
            <a:ext cx="1212979" cy="1212979"/>
          </a:xfrm>
          <a:prstGeom prst="ellipse">
            <a:avLst/>
          </a:prstGeom>
          <a:solidFill>
            <a:srgbClr val="F9F9F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5CA9C2A-34DD-410A-9496-F11DCAD62CFB}"/>
              </a:ext>
            </a:extLst>
          </p:cNvPr>
          <p:cNvSpPr/>
          <p:nvPr/>
        </p:nvSpPr>
        <p:spPr>
          <a:xfrm>
            <a:off x="5718797" y="5312737"/>
            <a:ext cx="1212979" cy="1212979"/>
          </a:xfrm>
          <a:prstGeom prst="ellipse">
            <a:avLst/>
          </a:prstGeom>
          <a:solidFill>
            <a:srgbClr val="CCE8F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952118C-A72D-431E-9807-79FF406C3275}"/>
              </a:ext>
            </a:extLst>
          </p:cNvPr>
          <p:cNvSpPr/>
          <p:nvPr/>
        </p:nvSpPr>
        <p:spPr>
          <a:xfrm>
            <a:off x="6630656" y="5322400"/>
            <a:ext cx="1212979" cy="1212979"/>
          </a:xfrm>
          <a:prstGeom prst="ellipse">
            <a:avLst/>
          </a:prstGeom>
          <a:solidFill>
            <a:srgbClr val="9EB36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57D91EE-BA95-4055-9774-E16140924150}"/>
              </a:ext>
            </a:extLst>
          </p:cNvPr>
          <p:cNvSpPr/>
          <p:nvPr/>
        </p:nvSpPr>
        <p:spPr>
          <a:xfrm>
            <a:off x="7504635" y="5303431"/>
            <a:ext cx="1212979" cy="1212979"/>
          </a:xfrm>
          <a:prstGeom prst="ellipse">
            <a:avLst/>
          </a:prstGeom>
          <a:solidFill>
            <a:srgbClr val="BBAA9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3AEBCA1-35C2-41CE-8D4F-69FD5A42DBE1}"/>
              </a:ext>
            </a:extLst>
          </p:cNvPr>
          <p:cNvSpPr/>
          <p:nvPr/>
        </p:nvSpPr>
        <p:spPr>
          <a:xfrm>
            <a:off x="8318369" y="5303431"/>
            <a:ext cx="1212979" cy="1212979"/>
          </a:xfrm>
          <a:prstGeom prst="ellipse">
            <a:avLst/>
          </a:prstGeom>
          <a:solidFill>
            <a:srgbClr val="54595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246DDD5-CCE2-4A6F-8439-26D646F192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25" y="1510513"/>
            <a:ext cx="3459877" cy="236064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A327746-CE90-475D-901E-0BEE3FAEF4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522" y="149856"/>
            <a:ext cx="3635463" cy="204494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5C3DAC8-81C4-4107-B1A2-7E53C9507F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557" y="4367159"/>
            <a:ext cx="2002039" cy="200203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A3501C9-459C-43E5-88C0-1CFD989B9B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46" y="4082025"/>
            <a:ext cx="1700303" cy="1428254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B79AD76-0D99-49EC-A0D4-DA2F532357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785" y="3179878"/>
            <a:ext cx="2706443" cy="180429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BF98B64-A24E-4689-A2ED-705F5A56876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6" t="25110" r="6290" b="14434"/>
          <a:stretch/>
        </p:blipFill>
        <p:spPr>
          <a:xfrm>
            <a:off x="4012780" y="685800"/>
            <a:ext cx="2089697" cy="236064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B7E198E-306C-454F-BA1F-95078AF837B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1" t="31913" r="4346" b="8899"/>
          <a:stretch/>
        </p:blipFill>
        <p:spPr>
          <a:xfrm>
            <a:off x="6979131" y="2409560"/>
            <a:ext cx="2626971" cy="220293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5CBDF01-DEE5-4A9B-AA11-650CA8D8E6B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7913" y="2684672"/>
            <a:ext cx="2235701" cy="335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801225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413</TotalTime>
  <Words>316</Words>
  <Application>Microsoft Office PowerPoint</Application>
  <PresentationFormat>Widescreen</PresentationFormat>
  <Paragraphs>91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Century Gothic</vt:lpstr>
      <vt:lpstr>Wingdings 3</vt:lpstr>
      <vt:lpstr>Slice</vt:lpstr>
      <vt:lpstr>Section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Section 2</vt:lpstr>
      <vt:lpstr>PowerPoint Presentation</vt:lpstr>
      <vt:lpstr>Section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Section 1</dc:title>
  <dc:creator>Ben Sanders-Wyatt</dc:creator>
  <cp:lastModifiedBy>Ben Sanders-Wyatt</cp:lastModifiedBy>
  <cp:revision>5</cp:revision>
  <dcterms:created xsi:type="dcterms:W3CDTF">2025-02-26T19:47:43Z</dcterms:created>
  <dcterms:modified xsi:type="dcterms:W3CDTF">2025-02-27T16:41:59Z</dcterms:modified>
</cp:coreProperties>
</file>

<file path=docProps/thumbnail.jpeg>
</file>